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1"/>
  </p:notesMasterIdLst>
  <p:sldIdLst>
    <p:sldId id="635" r:id="rId2"/>
    <p:sldId id="258" r:id="rId3"/>
    <p:sldId id="265" r:id="rId4"/>
    <p:sldId id="326" r:id="rId5"/>
    <p:sldId id="327" r:id="rId6"/>
    <p:sldId id="328" r:id="rId7"/>
    <p:sldId id="329" r:id="rId8"/>
    <p:sldId id="636" r:id="rId9"/>
    <p:sldId id="272" r:id="rId10"/>
    <p:sldId id="267" r:id="rId11"/>
    <p:sldId id="271" r:id="rId12"/>
    <p:sldId id="273" r:id="rId13"/>
    <p:sldId id="330" r:id="rId14"/>
    <p:sldId id="476" r:id="rId15"/>
    <p:sldId id="478" r:id="rId16"/>
    <p:sldId id="649" r:id="rId17"/>
    <p:sldId id="651" r:id="rId18"/>
    <p:sldId id="393" r:id="rId19"/>
    <p:sldId id="638" r:id="rId20"/>
    <p:sldId id="653" r:id="rId21"/>
    <p:sldId id="652" r:id="rId22"/>
    <p:sldId id="640" r:id="rId23"/>
    <p:sldId id="654" r:id="rId24"/>
    <p:sldId id="655" r:id="rId25"/>
    <p:sldId id="656" r:id="rId26"/>
    <p:sldId id="644" r:id="rId27"/>
    <p:sldId id="659" r:id="rId28"/>
    <p:sldId id="660" r:id="rId29"/>
    <p:sldId id="641" r:id="rId30"/>
    <p:sldId id="661" r:id="rId31"/>
    <p:sldId id="662" r:id="rId32"/>
    <p:sldId id="645" r:id="rId33"/>
    <p:sldId id="663" r:id="rId34"/>
    <p:sldId id="664" r:id="rId35"/>
    <p:sldId id="642" r:id="rId36"/>
    <p:sldId id="665" r:id="rId37"/>
    <p:sldId id="666" r:id="rId38"/>
    <p:sldId id="647" r:id="rId39"/>
    <p:sldId id="667" r:id="rId40"/>
    <p:sldId id="668" r:id="rId41"/>
    <p:sldId id="643" r:id="rId42"/>
    <p:sldId id="669" r:id="rId43"/>
    <p:sldId id="672" r:id="rId44"/>
    <p:sldId id="648" r:id="rId45"/>
    <p:sldId id="671" r:id="rId46"/>
    <p:sldId id="673" r:id="rId47"/>
    <p:sldId id="687" r:id="rId48"/>
    <p:sldId id="675" r:id="rId49"/>
    <p:sldId id="677" r:id="rId50"/>
    <p:sldId id="678" r:id="rId51"/>
    <p:sldId id="679" r:id="rId52"/>
    <p:sldId id="680" r:id="rId53"/>
    <p:sldId id="682" r:id="rId54"/>
    <p:sldId id="683" r:id="rId55"/>
    <p:sldId id="684" r:id="rId56"/>
    <p:sldId id="685" r:id="rId57"/>
    <p:sldId id="686" r:id="rId58"/>
    <p:sldId id="688" r:id="rId59"/>
    <p:sldId id="689" r:id="rId60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organization" id="{ADF40455-88E9-4850-9E9E-BC57C828483A}">
          <p14:sldIdLst>
            <p14:sldId id="635"/>
            <p14:sldId id="258"/>
            <p14:sldId id="265"/>
          </p14:sldIdLst>
        </p14:section>
        <p14:section name="Architecture of hazelnut tree" id="{15F973B5-AF7E-45EA-A466-833EAADCD4C0}">
          <p14:sldIdLst>
            <p14:sldId id="326"/>
            <p14:sldId id="327"/>
            <p14:sldId id="328"/>
            <p14:sldId id="329"/>
          </p14:sldIdLst>
        </p14:section>
        <p14:section name="Statistic description" id="{2247379E-6BF7-414A-839A-370B5D237C24}">
          <p14:sldIdLst>
            <p14:sldId id="636"/>
            <p14:sldId id="272"/>
            <p14:sldId id="267"/>
            <p14:sldId id="271"/>
            <p14:sldId id="273"/>
            <p14:sldId id="330"/>
            <p14:sldId id="476"/>
            <p14:sldId id="478"/>
          </p14:sldIdLst>
        </p14:section>
        <p14:section name="Statistics" id="{07836E21-F687-4087-9317-CD821964D979}">
          <p14:sldIdLst>
            <p14:sldId id="649"/>
            <p14:sldId id="651"/>
            <p14:sldId id="393"/>
            <p14:sldId id="638"/>
            <p14:sldId id="653"/>
            <p14:sldId id="652"/>
            <p14:sldId id="640"/>
            <p14:sldId id="654"/>
            <p14:sldId id="655"/>
            <p14:sldId id="656"/>
            <p14:sldId id="644"/>
            <p14:sldId id="659"/>
            <p14:sldId id="660"/>
            <p14:sldId id="641"/>
            <p14:sldId id="661"/>
            <p14:sldId id="662"/>
            <p14:sldId id="645"/>
            <p14:sldId id="663"/>
            <p14:sldId id="664"/>
            <p14:sldId id="642"/>
            <p14:sldId id="665"/>
            <p14:sldId id="666"/>
            <p14:sldId id="647"/>
            <p14:sldId id="667"/>
            <p14:sldId id="668"/>
            <p14:sldId id="643"/>
            <p14:sldId id="669"/>
            <p14:sldId id="672"/>
            <p14:sldId id="648"/>
            <p14:sldId id="671"/>
            <p14:sldId id="673"/>
            <p14:sldId id="687"/>
          </p14:sldIdLst>
        </p14:section>
        <p14:section name="LPy" id="{DE75B930-67BC-41C4-B71C-BA4F9CE0D216}">
          <p14:sldIdLst>
            <p14:sldId id="675"/>
            <p14:sldId id="677"/>
            <p14:sldId id="678"/>
            <p14:sldId id="679"/>
            <p14:sldId id="680"/>
            <p14:sldId id="682"/>
            <p14:sldId id="683"/>
            <p14:sldId id="684"/>
            <p14:sldId id="685"/>
            <p14:sldId id="686"/>
            <p14:sldId id="688"/>
          </p14:sldIdLst>
        </p14:section>
        <p14:section name="Geometry details" id="{F4450788-A58A-45CB-BC50-5FCCC533B5B8}">
          <p14:sldIdLst>
            <p14:sldId id="6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80" y="52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22/11/2022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22/11/2022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22/11/2022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22/11/2022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22/11/2022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22/11/2022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22/11/2022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22/11/2022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22/11/2022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22/11/2022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22/11/2022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22/11/2022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22/11/2022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4.png"/><Relationship Id="rId7" Type="http://schemas.openxmlformats.org/officeDocument/2006/relationships/image" Target="../media/image2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emf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4.png"/><Relationship Id="rId7" Type="http://schemas.openxmlformats.org/officeDocument/2006/relationships/image" Target="../media/image4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14.png"/><Relationship Id="rId7" Type="http://schemas.openxmlformats.org/officeDocument/2006/relationships/image" Target="../media/image5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14.png"/><Relationship Id="rId7" Type="http://schemas.openxmlformats.org/officeDocument/2006/relationships/image" Target="../media/image76.emf"/><Relationship Id="rId12" Type="http://schemas.openxmlformats.org/officeDocument/2006/relationships/image" Target="../media/image8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13.png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png"/><Relationship Id="rId10" Type="http://schemas.openxmlformats.org/officeDocument/2006/relationships/image" Target="../media/image93.emf"/><Relationship Id="rId4" Type="http://schemas.openxmlformats.org/officeDocument/2006/relationships/image" Target="../media/image14.png"/><Relationship Id="rId9" Type="http://schemas.openxmlformats.org/officeDocument/2006/relationships/image" Target="../media/image9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4.png"/><Relationship Id="rId7" Type="http://schemas.openxmlformats.org/officeDocument/2006/relationships/image" Target="../media/image103.emf"/><Relationship Id="rId12" Type="http://schemas.openxmlformats.org/officeDocument/2006/relationships/image" Target="../media/image10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emf"/><Relationship Id="rId11" Type="http://schemas.openxmlformats.org/officeDocument/2006/relationships/image" Target="../media/image107.emf"/><Relationship Id="rId5" Type="http://schemas.openxmlformats.org/officeDocument/2006/relationships/image" Target="../media/image101.emf"/><Relationship Id="rId10" Type="http://schemas.openxmlformats.org/officeDocument/2006/relationships/image" Target="../media/image106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6.xml"/><Relationship Id="rId3" Type="http://schemas.openxmlformats.org/officeDocument/2006/relationships/image" Target="../media/image14.png"/><Relationship Id="rId7" Type="http://schemas.openxmlformats.org/officeDocument/2006/relationships/slide" Target="slide31.xml"/><Relationship Id="rId12" Type="http://schemas.openxmlformats.org/officeDocument/2006/relationships/slide" Target="slide40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34.xml"/><Relationship Id="rId5" Type="http://schemas.openxmlformats.org/officeDocument/2006/relationships/slide" Target="slide21.xml"/><Relationship Id="rId10" Type="http://schemas.openxmlformats.org/officeDocument/2006/relationships/slide" Target="slide28.xml"/><Relationship Id="rId4" Type="http://schemas.openxmlformats.org/officeDocument/2006/relationships/slide" Target="slide17.xml"/><Relationship Id="rId9" Type="http://schemas.openxmlformats.org/officeDocument/2006/relationships/slide" Target="slide43.xml"/><Relationship Id="rId1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794F72-EE3F-95BD-F60B-8B9FC392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636EBD-D577-58AD-5EBB-7D53E00D253A}"/>
              </a:ext>
            </a:extLst>
          </p:cNvPr>
          <p:cNvSpPr/>
          <p:nvPr/>
        </p:nvSpPr>
        <p:spPr>
          <a:xfrm>
            <a:off x="84611" y="70454"/>
            <a:ext cx="1818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C7B35-B93F-1184-30CE-2FD4C9DC5E4A}"/>
              </a:ext>
            </a:extLst>
          </p:cNvPr>
          <p:cNvSpPr txBox="1"/>
          <p:nvPr/>
        </p:nvSpPr>
        <p:spPr>
          <a:xfrm>
            <a:off x="268941" y="993784"/>
            <a:ext cx="4971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120 1-year-old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sampled</a:t>
            </a:r>
            <a:r>
              <a:rPr lang="it-IT" dirty="0"/>
              <a:t> </a:t>
            </a:r>
            <a:r>
              <a:rPr lang="it-IT" dirty="0" err="1"/>
              <a:t>January</a:t>
            </a:r>
            <a:r>
              <a:rPr lang="it-IT" dirty="0"/>
              <a:t> 2020;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120 1-year-old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measured</a:t>
            </a:r>
            <a:r>
              <a:rPr lang="it-IT" dirty="0"/>
              <a:t> </a:t>
            </a:r>
            <a:r>
              <a:rPr lang="it-IT" dirty="0" err="1"/>
              <a:t>January</a:t>
            </a:r>
            <a:r>
              <a:rPr lang="it-IT" dirty="0"/>
              <a:t> 2020;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104</a:t>
            </a:r>
            <a:r>
              <a:rPr lang="it-IT" dirty="0"/>
              <a:t> 2-year-old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measured</a:t>
            </a:r>
            <a:r>
              <a:rPr lang="it-IT" dirty="0"/>
              <a:t> </a:t>
            </a:r>
            <a:r>
              <a:rPr lang="it-IT" dirty="0" err="1"/>
              <a:t>January</a:t>
            </a:r>
            <a:r>
              <a:rPr lang="it-IT" dirty="0"/>
              <a:t>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8E15D-2222-4236-F76F-1EA4F25E7BC7}"/>
              </a:ext>
            </a:extLst>
          </p:cNvPr>
          <p:cNvSpPr txBox="1"/>
          <p:nvPr/>
        </p:nvSpPr>
        <p:spPr>
          <a:xfrm>
            <a:off x="1751960" y="517623"/>
            <a:ext cx="320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b="1" dirty="0"/>
              <a:t>OWN-ROOTED PLANTS</a:t>
            </a:r>
            <a:endParaRPr lang="it-IT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A2BCF5-AAFC-2DAD-A997-DB40A26A19E1}"/>
              </a:ext>
            </a:extLst>
          </p:cNvPr>
          <p:cNvCxnSpPr>
            <a:cxnSpLocks/>
          </p:cNvCxnSpPr>
          <p:nvPr/>
        </p:nvCxnSpPr>
        <p:spPr>
          <a:xfrm flipV="1">
            <a:off x="5086830" y="791455"/>
            <a:ext cx="1036064" cy="663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491AB8-6167-4874-3B57-5D56A2F7FED0}"/>
              </a:ext>
            </a:extLst>
          </p:cNvPr>
          <p:cNvCxnSpPr>
            <a:cxnSpLocks/>
          </p:cNvCxnSpPr>
          <p:nvPr/>
        </p:nvCxnSpPr>
        <p:spPr>
          <a:xfrm flipV="1">
            <a:off x="5086830" y="1375442"/>
            <a:ext cx="1036064" cy="80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C6801B-AC8C-3278-83CD-EFD455BC4F65}"/>
              </a:ext>
            </a:extLst>
          </p:cNvPr>
          <p:cNvSpPr txBox="1"/>
          <p:nvPr/>
        </p:nvSpPr>
        <p:spPr>
          <a:xfrm>
            <a:off x="6060142" y="638948"/>
            <a:ext cx="59196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Biometric</a:t>
            </a:r>
            <a:r>
              <a:rPr lang="en-US" sz="1200" dirty="0"/>
              <a:t> measures at shoot level (diameter, length, number of nodes) of 1 year old shoots (</a:t>
            </a:r>
            <a:r>
              <a:rPr lang="en-US" sz="1200" b="1" dirty="0"/>
              <a:t>parent</a:t>
            </a:r>
            <a:r>
              <a:rPr lang="en-US" sz="1200" dirty="0"/>
              <a:t>);</a:t>
            </a:r>
          </a:p>
          <a:p>
            <a:endParaRPr lang="en-US" sz="1200" dirty="0"/>
          </a:p>
          <a:p>
            <a:r>
              <a:rPr lang="en-US" sz="1200" b="1" dirty="0"/>
              <a:t>Qualitative</a:t>
            </a:r>
            <a:r>
              <a:rPr lang="en-US" sz="1200" dirty="0"/>
              <a:t> measures at node level (type of bud/sylleptic (M= mixed, C=catkin, V=vegetative, B=blind) of the </a:t>
            </a:r>
            <a:r>
              <a:rPr lang="en-US" sz="1200" b="1" dirty="0"/>
              <a:t>same 1 year old shoots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1E0BB3-C11E-D517-937E-326BDDEE8E72}"/>
              </a:ext>
            </a:extLst>
          </p:cNvPr>
          <p:cNvSpPr txBox="1"/>
          <p:nvPr/>
        </p:nvSpPr>
        <p:spPr>
          <a:xfrm>
            <a:off x="6060141" y="1907925"/>
            <a:ext cx="59196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Biometric measures at shoot level (diameter, length, number of nodes) of 1 year old shoots (child) born from the </a:t>
            </a:r>
            <a:r>
              <a:rPr lang="en-US" sz="1200" dirty="0" err="1"/>
              <a:t>parerent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Qualitative measures at node level (type of bud/sylleptic (M= mixed, C=catkin, V=vegetative, B=blind) of the same child shoots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0582A7-CB7B-309F-1FFD-60FF92ECBB8B}"/>
              </a:ext>
            </a:extLst>
          </p:cNvPr>
          <p:cNvCxnSpPr>
            <a:cxnSpLocks/>
          </p:cNvCxnSpPr>
          <p:nvPr/>
        </p:nvCxnSpPr>
        <p:spPr>
          <a:xfrm>
            <a:off x="4906809" y="1792265"/>
            <a:ext cx="1153332" cy="815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27FB3-4A33-4FDB-BDB4-51165C5EE87A}"/>
              </a:ext>
            </a:extLst>
          </p:cNvPr>
          <p:cNvCxnSpPr>
            <a:cxnSpLocks/>
          </p:cNvCxnSpPr>
          <p:nvPr/>
        </p:nvCxnSpPr>
        <p:spPr>
          <a:xfrm>
            <a:off x="4906809" y="1792265"/>
            <a:ext cx="1189191" cy="247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CAF237-7724-D698-E9C2-E9A96DCC2B56}"/>
              </a:ext>
            </a:extLst>
          </p:cNvPr>
          <p:cNvCxnSpPr/>
          <p:nvPr/>
        </p:nvCxnSpPr>
        <p:spPr>
          <a:xfrm>
            <a:off x="829106" y="1839277"/>
            <a:ext cx="0" cy="768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937F3F-559C-522D-C941-BA36BA92763D}"/>
              </a:ext>
            </a:extLst>
          </p:cNvPr>
          <p:cNvSpPr txBox="1"/>
          <p:nvPr/>
        </p:nvSpPr>
        <p:spPr>
          <a:xfrm>
            <a:off x="-14642" y="2608108"/>
            <a:ext cx="1575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Same</a:t>
            </a:r>
            <a:r>
              <a:rPr lang="it-IT" b="1" dirty="0"/>
              <a:t> labels </a:t>
            </a:r>
            <a:r>
              <a:rPr lang="it-IT" b="1" dirty="0" err="1"/>
              <a:t>were</a:t>
            </a:r>
            <a:r>
              <a:rPr lang="it-IT" b="1" dirty="0"/>
              <a:t> </a:t>
            </a:r>
            <a:r>
              <a:rPr lang="it-IT" b="1" dirty="0" err="1"/>
              <a:t>lost</a:t>
            </a:r>
            <a:r>
              <a:rPr lang="it-IT" b="1" dirty="0"/>
              <a:t> </a:t>
            </a:r>
            <a:r>
              <a:rPr lang="it-IT" b="1" dirty="0" err="1"/>
              <a:t>during</a:t>
            </a:r>
            <a:r>
              <a:rPr lang="it-IT" b="1" dirty="0"/>
              <a:t> 2020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EACC7-1798-4BF7-04AF-15741EB8374D}"/>
              </a:ext>
            </a:extLst>
          </p:cNvPr>
          <p:cNvSpPr txBox="1"/>
          <p:nvPr/>
        </p:nvSpPr>
        <p:spPr>
          <a:xfrm>
            <a:off x="111886" y="3664507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C73DEA-9FBA-F219-6DFA-8A798BB9E969}"/>
              </a:ext>
            </a:extLst>
          </p:cNvPr>
          <p:cNvSpPr txBox="1"/>
          <p:nvPr/>
        </p:nvSpPr>
        <p:spPr>
          <a:xfrm>
            <a:off x="7445336" y="3910727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Glms</a:t>
            </a:r>
          </a:p>
        </p:txBody>
      </p:sp>
    </p:spTree>
    <p:extLst>
      <p:ext uri="{BB962C8B-B14F-4D97-AF65-F5344CB8AC3E}">
        <p14:creationId xmlns:p14="http://schemas.microsoft.com/office/powerpoint/2010/main" val="2810361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3810869" y="1874724"/>
            <a:ext cx="190468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>
            <a:cxnSpLocks/>
          </p:cNvCxnSpPr>
          <p:nvPr/>
        </p:nvCxnSpPr>
        <p:spPr>
          <a:xfrm flipV="1">
            <a:off x="8222002" y="3131288"/>
            <a:ext cx="321697" cy="38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562100" y="3228726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0.001% of the </a:t>
            </a:r>
            <a:r>
              <a:rPr lang="it-IT" sz="2000" dirty="0" err="1"/>
              <a:t>permuted</a:t>
            </a:r>
            <a:r>
              <a:rPr lang="it-IT" sz="2000" dirty="0"/>
              <a:t> trials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977872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44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 </a:t>
            </a:r>
            <a:r>
              <a:rPr lang="it-IT" dirty="0" err="1"/>
              <a:t>length</a:t>
            </a:r>
            <a:r>
              <a:rPr lang="it-IT" dirty="0"/>
              <a:t> ~ INVESTIGATE METAMER SCALE_EXPLO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7E6580A-E9EA-93F7-6BDC-56D828BF6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41" y="543336"/>
            <a:ext cx="3004458" cy="2253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B8FFD-F64D-0A45-F114-DC316D8EF007}"/>
              </a:ext>
            </a:extLst>
          </p:cNvPr>
          <p:cNvSpPr txBox="1"/>
          <p:nvPr/>
        </p:nvSpPr>
        <p:spPr>
          <a:xfrm>
            <a:off x="4319654" y="2720148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we</a:t>
            </a:r>
            <a:r>
              <a:rPr lang="it-IT" sz="1200" dirty="0"/>
              <a:t> can group the </a:t>
            </a:r>
            <a:r>
              <a:rPr lang="it-IT" sz="1200" dirty="0" err="1"/>
              <a:t>shoots</a:t>
            </a:r>
            <a:r>
              <a:rPr lang="it-IT" sz="1200" dirty="0"/>
              <a:t> from </a:t>
            </a:r>
            <a:r>
              <a:rPr lang="it-IT" sz="1200" dirty="0" err="1"/>
              <a:t>into</a:t>
            </a:r>
            <a:r>
              <a:rPr lang="it-IT" sz="1200" dirty="0"/>
              <a:t> 2 </a:t>
            </a:r>
            <a:r>
              <a:rPr lang="it-IT" sz="1200" dirty="0" err="1"/>
              <a:t>length</a:t>
            </a:r>
            <a:r>
              <a:rPr lang="it-IT" sz="1200" dirty="0"/>
              <a:t> </a:t>
            </a:r>
            <a:r>
              <a:rPr lang="it-IT" sz="1200" dirty="0" err="1"/>
              <a:t>category</a:t>
            </a:r>
            <a:r>
              <a:rPr lang="it-IT" sz="1200" dirty="0"/>
              <a:t>: </a:t>
            </a:r>
            <a:r>
              <a:rPr lang="it-IT" sz="1200" dirty="0" err="1"/>
              <a:t>length</a:t>
            </a:r>
            <a:r>
              <a:rPr lang="it-IT" sz="1200" dirty="0"/>
              <a:t> 2-9 and </a:t>
            </a:r>
            <a:r>
              <a:rPr lang="it-IT" sz="1200" dirty="0" err="1"/>
              <a:t>length</a:t>
            </a:r>
            <a:r>
              <a:rPr lang="it-IT" sz="1200" dirty="0"/>
              <a:t> 12-17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143FF66-3F6F-103D-9C95-7984F9C5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3197638"/>
            <a:ext cx="4028735" cy="302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34292" r="41337" b="49891"/>
          <a:stretch/>
        </p:blipFill>
        <p:spPr>
          <a:xfrm>
            <a:off x="1309252" y="1124869"/>
            <a:ext cx="622406" cy="296678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B5931D-D8D0-8D84-05F0-5DF08D8F281E}"/>
              </a:ext>
            </a:extLst>
          </p:cNvPr>
          <p:cNvSpPr txBox="1"/>
          <p:nvPr/>
        </p:nvSpPr>
        <p:spPr>
          <a:xfrm>
            <a:off x="4008155" y="4274026"/>
            <a:ext cx="225142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RELATIONSHIP BETWEEN LENGTH IN CM AND NUMBER OF NODES!</a:t>
            </a:r>
          </a:p>
        </p:txBody>
      </p:sp>
    </p:spTree>
    <p:extLst>
      <p:ext uri="{BB962C8B-B14F-4D97-AF65-F5344CB8AC3E}">
        <p14:creationId xmlns:p14="http://schemas.microsoft.com/office/powerpoint/2010/main" val="361406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44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 </a:t>
            </a:r>
            <a:r>
              <a:rPr lang="it-IT" dirty="0" err="1"/>
              <a:t>length</a:t>
            </a:r>
            <a:r>
              <a:rPr lang="it-IT" dirty="0"/>
              <a:t> ~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34292" r="41337" b="49891"/>
          <a:stretch/>
        </p:blipFill>
        <p:spPr>
          <a:xfrm>
            <a:off x="1309252" y="1124869"/>
            <a:ext cx="622406" cy="296678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936" r="8966" b="20377"/>
          <a:stretch/>
        </p:blipFill>
        <p:spPr>
          <a:xfrm>
            <a:off x="9219561" y="4114800"/>
            <a:ext cx="1724977" cy="87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1BE78A-2D17-C0DE-B28F-BF9326891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00" y="2815054"/>
            <a:ext cx="5593052" cy="271043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39ACF11D-82E4-BBDE-79D8-A5100F01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72" y="515597"/>
            <a:ext cx="4290937" cy="32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550985" y="518885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41BF4E8-743C-5E58-8E13-0FA784C53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92" y="2332156"/>
            <a:ext cx="5139266" cy="385445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A5B66F9-220F-5989-A2B6-51F504E1D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2262306"/>
            <a:ext cx="5325533" cy="3994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B5D27-1D6C-31D8-F0AE-9591167FA3CA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SCALE_MODEL</a:t>
            </a:r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SCALE_EXPLO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59532" r="41337" b="18346"/>
          <a:stretch/>
        </p:blipFill>
        <p:spPr>
          <a:xfrm>
            <a:off x="1309252" y="1598279"/>
            <a:ext cx="622406" cy="41493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76EF4-616B-AD72-C44E-DBD863237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281" y="381242"/>
            <a:ext cx="2831461" cy="2169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A1EA5A-412A-058F-8F17-EDB6D0B60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74" y="2224938"/>
            <a:ext cx="2971833" cy="22773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533B92-5CA2-6739-7C83-F738B1C7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662" y="2072434"/>
            <a:ext cx="3121118" cy="2391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351E22-FDC0-4391-709E-C720381BB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4626" y="1137889"/>
            <a:ext cx="3427706" cy="2626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ABE54F-384F-13EF-1938-5749FC03AEFE}"/>
              </a:ext>
            </a:extLst>
          </p:cNvPr>
          <p:cNvSpPr txBox="1"/>
          <p:nvPr/>
        </p:nvSpPr>
        <p:spPr>
          <a:xfrm>
            <a:off x="5684069" y="1829803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it seems that sylleptic shoots are more from rank 4 to 8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90DF3-488B-9440-9425-F0EBDC7CF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631" y="4044950"/>
            <a:ext cx="3053424" cy="2111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4692D-3778-6722-FCDC-DEE65A371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035" y="4085360"/>
            <a:ext cx="3659187" cy="257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3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18E6A-EB06-1B23-8A23-CE8630E22B67}"/>
              </a:ext>
            </a:extLst>
          </p:cNvPr>
          <p:cNvSpPr/>
          <p:nvPr/>
        </p:nvSpPr>
        <p:spPr>
          <a:xfrm>
            <a:off x="-1969" y="-59882"/>
            <a:ext cx="67200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trasnformation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B5AC-E40D-AD24-0A94-89F076CF14B5}"/>
              </a:ext>
            </a:extLst>
          </p:cNvPr>
          <p:cNvSpPr txBox="1"/>
          <p:nvPr/>
        </p:nvSpPr>
        <p:spPr>
          <a:xfrm>
            <a:off x="184416" y="863448"/>
            <a:ext cx="5786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Problems</a:t>
            </a:r>
            <a:r>
              <a:rPr lang="it-IT" sz="12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/>
              <a:t>The </a:t>
            </a:r>
            <a:r>
              <a:rPr lang="it-IT" sz="1200" dirty="0" err="1"/>
              <a:t>original</a:t>
            </a:r>
            <a:r>
              <a:rPr lang="it-IT" sz="1200" dirty="0"/>
              <a:t> DF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scale,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column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a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/>
              <a:t>Sylleptic </a:t>
            </a: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were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considered</a:t>
            </a:r>
            <a:r>
              <a:rPr lang="it-IT" sz="1200" dirty="0"/>
              <a:t> </a:t>
            </a:r>
            <a:r>
              <a:rPr lang="it-IT" sz="1200" dirty="0" err="1"/>
              <a:t>because</a:t>
            </a:r>
            <a:r>
              <a:rPr lang="it-IT" sz="1200" dirty="0"/>
              <a:t> </a:t>
            </a:r>
            <a:r>
              <a:rPr lang="it-IT" sz="1200" dirty="0" err="1"/>
              <a:t>their</a:t>
            </a:r>
            <a:r>
              <a:rPr lang="it-IT" sz="1200" dirty="0"/>
              <a:t> </a:t>
            </a:r>
            <a:r>
              <a:rPr lang="it-IT" sz="1200" dirty="0" err="1"/>
              <a:t>existence</a:t>
            </a:r>
            <a:r>
              <a:rPr lang="it-IT" sz="1200" dirty="0"/>
              <a:t> </a:t>
            </a:r>
            <a:r>
              <a:rPr lang="it-IT" sz="1200" dirty="0" err="1"/>
              <a:t>wes</a:t>
            </a:r>
            <a:r>
              <a:rPr lang="it-IT" sz="1200" dirty="0"/>
              <a:t> </a:t>
            </a:r>
            <a:r>
              <a:rPr lang="it-IT" sz="1200" dirty="0" err="1"/>
              <a:t>ignored</a:t>
            </a:r>
            <a:endParaRPr lang="it-IT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D783D5-7531-E342-7490-51E1AF63A2F4}"/>
              </a:ext>
            </a:extLst>
          </p:cNvPr>
          <p:cNvSpPr/>
          <p:nvPr/>
        </p:nvSpPr>
        <p:spPr>
          <a:xfrm>
            <a:off x="5140618" y="1221761"/>
            <a:ext cx="1497299" cy="1921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9CFA4-D4AA-BB12-224E-A2FAFF4C189F}"/>
              </a:ext>
            </a:extLst>
          </p:cNvPr>
          <p:cNvSpPr txBox="1"/>
          <p:nvPr/>
        </p:nvSpPr>
        <p:spPr>
          <a:xfrm>
            <a:off x="6693599" y="853739"/>
            <a:ext cx="5786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ighlight>
                  <a:srgbClr val="FFFF00"/>
                </a:highlight>
              </a:rPr>
              <a:t>Solutions: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>
                <a:highlight>
                  <a:srgbClr val="FFFF00"/>
                </a:highlight>
              </a:rPr>
              <a:t>Create </a:t>
            </a:r>
            <a:r>
              <a:rPr lang="it-IT" sz="1200" dirty="0" err="1">
                <a:highlight>
                  <a:srgbClr val="FFFF00"/>
                </a:highlight>
              </a:rPr>
              <a:t>two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other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df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either</a:t>
            </a:r>
            <a:r>
              <a:rPr lang="it-IT" sz="1200" dirty="0">
                <a:highlight>
                  <a:srgbClr val="FFFF00"/>
                </a:highlight>
              </a:rPr>
              <a:t> for </a:t>
            </a:r>
            <a:r>
              <a:rPr lang="it-IT" sz="1200" b="1" dirty="0" err="1">
                <a:highlight>
                  <a:srgbClr val="FFFF00"/>
                </a:highlight>
              </a:rPr>
              <a:t>bud</a:t>
            </a:r>
            <a:r>
              <a:rPr lang="it-IT" sz="1200" b="1" dirty="0">
                <a:highlight>
                  <a:srgbClr val="FFFF00"/>
                </a:highlight>
              </a:rPr>
              <a:t> scale</a:t>
            </a:r>
            <a:r>
              <a:rPr lang="it-IT" sz="1200" dirty="0">
                <a:highlight>
                  <a:srgbClr val="FFFF00"/>
                </a:highlight>
              </a:rPr>
              <a:t> or </a:t>
            </a:r>
            <a:r>
              <a:rPr lang="it-IT" sz="1200" b="1" dirty="0" err="1">
                <a:highlight>
                  <a:srgbClr val="FFFF00"/>
                </a:highlight>
              </a:rPr>
              <a:t>metamer</a:t>
            </a:r>
            <a:r>
              <a:rPr lang="it-IT" sz="1200" b="1" dirty="0">
                <a:highlight>
                  <a:srgbClr val="FFFF00"/>
                </a:highlight>
              </a:rPr>
              <a:t> scale</a:t>
            </a:r>
            <a:r>
              <a:rPr lang="it-IT" sz="1200" dirty="0">
                <a:highlight>
                  <a:srgbClr val="FFFF00"/>
                </a:highlight>
              </a:rPr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 err="1">
                <a:highlight>
                  <a:srgbClr val="FFFF00"/>
                </a:highlight>
              </a:rPr>
              <a:t>Each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column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should</a:t>
            </a:r>
            <a:r>
              <a:rPr lang="it-IT" sz="1200" dirty="0">
                <a:highlight>
                  <a:srgbClr val="FFFF00"/>
                </a:highlight>
              </a:rPr>
              <a:t> be the </a:t>
            </a:r>
            <a:r>
              <a:rPr lang="it-IT" sz="1200" dirty="0" err="1">
                <a:highlight>
                  <a:srgbClr val="FFFF00"/>
                </a:highlight>
              </a:rPr>
              <a:t>nb</a:t>
            </a:r>
            <a:r>
              <a:rPr lang="it-IT" sz="1200" dirty="0">
                <a:highlight>
                  <a:srgbClr val="FFFF00"/>
                </a:highlight>
              </a:rPr>
              <a:t>_ of </a:t>
            </a:r>
            <a:r>
              <a:rPr lang="it-IT" sz="1200" dirty="0" err="1">
                <a:highlight>
                  <a:srgbClr val="FFFF00"/>
                </a:highlight>
              </a:rPr>
              <a:t>each</a:t>
            </a:r>
            <a:r>
              <a:rPr lang="it-IT" sz="1200" dirty="0">
                <a:highlight>
                  <a:srgbClr val="FFFF00"/>
                </a:highlight>
              </a:rPr>
              <a:t> fate;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 err="1">
                <a:highlight>
                  <a:srgbClr val="FFFF00"/>
                </a:highlight>
              </a:rPr>
              <a:t>Infer</a:t>
            </a:r>
            <a:r>
              <a:rPr lang="it-IT" sz="1200" dirty="0">
                <a:highlight>
                  <a:srgbClr val="FFFF00"/>
                </a:highlight>
              </a:rPr>
              <a:t> sylleptic </a:t>
            </a:r>
            <a:r>
              <a:rPr lang="it-IT" sz="1200" dirty="0" err="1">
                <a:highlight>
                  <a:srgbClr val="FFFF00"/>
                </a:highlight>
              </a:rPr>
              <a:t>shoots</a:t>
            </a:r>
            <a:r>
              <a:rPr lang="it-IT" sz="1200" dirty="0">
                <a:highlight>
                  <a:srgbClr val="FFFF00"/>
                </a:highlight>
              </a:rPr>
              <a:t> by the </a:t>
            </a:r>
            <a:r>
              <a:rPr lang="it-IT" sz="1200" dirty="0" err="1">
                <a:highlight>
                  <a:srgbClr val="FFFF00"/>
                </a:highlight>
              </a:rPr>
              <a:t>presence</a:t>
            </a:r>
            <a:r>
              <a:rPr lang="it-IT" sz="1200" dirty="0">
                <a:highlight>
                  <a:srgbClr val="FFFF00"/>
                </a:highlight>
              </a:rPr>
              <a:t> of </a:t>
            </a:r>
            <a:r>
              <a:rPr lang="it-IT" sz="1200" dirty="0" err="1">
                <a:highlight>
                  <a:srgbClr val="FFFF00"/>
                </a:highlight>
              </a:rPr>
              <a:t>catkins</a:t>
            </a:r>
            <a:endParaRPr lang="it-IT" sz="1200" dirty="0">
              <a:highlight>
                <a:srgbClr val="FFFF00"/>
              </a:highligh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012995-50BC-6E70-3BAC-694E4333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539" y="1914278"/>
            <a:ext cx="4769095" cy="4807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-1969" y="1846089"/>
            <a:ext cx="3843986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E9046-4D72-1B9C-89A1-1ED7A805B035}"/>
              </a:ext>
            </a:extLst>
          </p:cNvPr>
          <p:cNvSpPr/>
          <p:nvPr/>
        </p:nvSpPr>
        <p:spPr>
          <a:xfrm>
            <a:off x="184416" y="2442087"/>
            <a:ext cx="330512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ALL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the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dataframes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 refers to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shootID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 that were found into 2021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59532" r="41337" b="18346"/>
          <a:stretch/>
        </p:blipFill>
        <p:spPr>
          <a:xfrm>
            <a:off x="1309252" y="1598279"/>
            <a:ext cx="622406" cy="4149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2D22A6-89EE-4642-0A04-2746ACB34F0A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4E16059-A94B-E47B-94E4-090C73BE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t="15979" r="3153" b="37193"/>
          <a:stretch/>
        </p:blipFill>
        <p:spPr>
          <a:xfrm>
            <a:off x="7912100" y="1193800"/>
            <a:ext cx="3238499" cy="279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B333E-8173-547F-C857-681B4650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062" y="2132827"/>
            <a:ext cx="5645440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59532" r="41337" b="18346"/>
          <a:stretch/>
        </p:blipFill>
        <p:spPr>
          <a:xfrm>
            <a:off x="1309252" y="1598279"/>
            <a:ext cx="622406" cy="4149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2D22A6-89EE-4642-0A04-2746ACB34F0A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4E16059-A94B-E47B-94E4-090C73BE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936" r="8966" b="20377"/>
          <a:stretch/>
        </p:blipFill>
        <p:spPr>
          <a:xfrm>
            <a:off x="9219561" y="4114800"/>
            <a:ext cx="1724977" cy="876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79E29E-2539-1FC8-89BF-B7F4BDD8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1" y="2756293"/>
            <a:ext cx="4843973" cy="3593313"/>
          </a:xfrm>
          <a:prstGeom prst="rect">
            <a:avLst/>
          </a:prstGeom>
        </p:spPr>
      </p:pic>
      <p:pic>
        <p:nvPicPr>
          <p:cNvPr id="22" name="Picture 21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A203212-62FD-5951-8E57-0686E67BC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15" y="396648"/>
            <a:ext cx="4310850" cy="32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2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4EA94A-BF26-6BDD-49AF-276C949C32D3}"/>
              </a:ext>
            </a:extLst>
          </p:cNvPr>
          <p:cNvSpPr txBox="1"/>
          <p:nvPr/>
        </p:nvSpPr>
        <p:spPr>
          <a:xfrm>
            <a:off x="4975528" y="5909004"/>
            <a:ext cx="300445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not</a:t>
            </a:r>
            <a:r>
              <a:rPr lang="it-IT" sz="1200" dirty="0"/>
              <a:t> so </a:t>
            </a:r>
            <a:r>
              <a:rPr lang="it-IT" sz="1200" dirty="0" err="1"/>
              <a:t>much</a:t>
            </a:r>
            <a:r>
              <a:rPr lang="it-IT" sz="1200" dirty="0"/>
              <a:t> information on sylleptic </a:t>
            </a:r>
            <a:r>
              <a:rPr lang="it-IT" sz="1200" dirty="0" err="1"/>
              <a:t>but</a:t>
            </a:r>
            <a:r>
              <a:rPr lang="it-IT" sz="1200" dirty="0"/>
              <a:t> </a:t>
            </a:r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in the </a:t>
            </a:r>
            <a:r>
              <a:rPr lang="it-IT" sz="1200" dirty="0" err="1"/>
              <a:t>median</a:t>
            </a:r>
            <a:r>
              <a:rPr lang="it-IT" sz="1200" dirty="0"/>
              <a:t> position </a:t>
            </a:r>
            <a:r>
              <a:rPr lang="it-IT" sz="1200" dirty="0" err="1"/>
              <a:t>there</a:t>
            </a:r>
            <a:r>
              <a:rPr lang="it-IT" sz="1200" dirty="0"/>
              <a:t> are more </a:t>
            </a:r>
            <a:r>
              <a:rPr lang="it-IT" sz="1200" dirty="0" err="1"/>
              <a:t>buds</a:t>
            </a:r>
            <a:endParaRPr lang="it-IT" sz="12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CB877AE-A56E-D0F9-21BB-41CB5EE74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43" y="3429000"/>
            <a:ext cx="3545756" cy="24515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A53599F-9C30-896A-998D-6C1537CB9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821" y="2723861"/>
            <a:ext cx="3959953" cy="273795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FABC57B-0626-3401-E79B-3E2392D0E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934" y="428814"/>
            <a:ext cx="3056692" cy="21134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3E4EBE-6567-347E-2231-CB8DCDAD8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5430" y="302665"/>
            <a:ext cx="3257876" cy="2252534"/>
          </a:xfrm>
          <a:prstGeom prst="rect">
            <a:avLst/>
          </a:prstGeom>
        </p:spPr>
      </p:pic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D803B971-C45A-8DC1-6DC0-2A9F22C52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31" y="4720837"/>
            <a:ext cx="2445997" cy="1834498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0C661B45-7392-32C5-723F-49D8412CF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2" y="2240316"/>
            <a:ext cx="3650611" cy="273795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158ED2-FDE7-6C15-D3AF-6076EDCA81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4359" y="1206578"/>
            <a:ext cx="3074303" cy="212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5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16619" r="8966" b="38575"/>
          <a:stretch/>
        </p:blipFill>
        <p:spPr>
          <a:xfrm>
            <a:off x="7848601" y="1231900"/>
            <a:ext cx="3095938" cy="2673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2F010-626C-1770-3423-E14111772B84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97619D-400C-A477-A907-73C766C1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198" y="468308"/>
            <a:ext cx="5124713" cy="4330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D71D4-00FE-4C2B-FA00-706FF3919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88" y="4258502"/>
            <a:ext cx="4942212" cy="22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7" t="65044" r="8966" b="21546"/>
          <a:stretch/>
        </p:blipFill>
        <p:spPr>
          <a:xfrm>
            <a:off x="9328149" y="4121150"/>
            <a:ext cx="1616389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2F010-626C-1770-3423-E14111772B84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3237-30CB-6C0E-7CDE-E0F585C8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57" y="2232025"/>
            <a:ext cx="4839626" cy="377825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E8C4DC2-5E1D-5700-5D58-E8585922D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757" y="9105"/>
            <a:ext cx="5057648" cy="37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6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7" t="89204" r="8966" b="-2507"/>
          <a:stretch/>
        </p:blipFill>
        <p:spPr>
          <a:xfrm>
            <a:off x="9328149" y="5562600"/>
            <a:ext cx="1616389" cy="793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2F010-626C-1770-3423-E14111772B84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3237-30CB-6C0E-7CDE-E0F585C8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57" y="2232025"/>
            <a:ext cx="4839626" cy="377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22A50E-FA13-FAD1-E208-E9E4F1DA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449" y="1313971"/>
            <a:ext cx="4414837" cy="305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5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84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METAMER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466" r="62196" b="69554"/>
          <a:stretch/>
        </p:blipFill>
        <p:spPr>
          <a:xfrm>
            <a:off x="783771" y="753035"/>
            <a:ext cx="545567" cy="29967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4103274" y="5671571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the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</a:t>
            </a:r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related</a:t>
            </a:r>
            <a:r>
              <a:rPr lang="it-IT" sz="1200" dirty="0"/>
              <a:t> to </a:t>
            </a:r>
            <a:r>
              <a:rPr lang="it-IT" sz="1200" dirty="0" err="1"/>
              <a:t>rank</a:t>
            </a:r>
            <a:r>
              <a:rPr lang="it-IT" sz="1200" dirty="0"/>
              <a:t> or </a:t>
            </a:r>
            <a:r>
              <a:rPr lang="it-IT" sz="1200" dirty="0" err="1"/>
              <a:t>length</a:t>
            </a:r>
            <a:r>
              <a:rPr lang="it-IT" sz="1200" dirty="0"/>
              <a:t> of </a:t>
            </a:r>
            <a:r>
              <a:rPr lang="it-IT" sz="1200" dirty="0" err="1"/>
              <a:t>proleptic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F073D2-E4AA-395F-0C20-2A30785A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433" y="466555"/>
            <a:ext cx="3894137" cy="2692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039494-68AC-82CD-6CBA-95D51B21C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485" y="3060945"/>
            <a:ext cx="4834660" cy="334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A63ACE-2DE1-A0D2-610A-8D418340A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11" y="1338427"/>
            <a:ext cx="3671361" cy="2538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CF3373-FC3F-7DB3-1F93-C3E29EB49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2570" y="1181995"/>
            <a:ext cx="3671361" cy="25384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135CA8-0529-3EAF-B999-A2B67A335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089" y="3035204"/>
            <a:ext cx="3194625" cy="22088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4772E6-DAAE-5CEF-AC77-CCA519377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89" y="4438650"/>
            <a:ext cx="3037642" cy="21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36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84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METAMER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466" r="62196" b="69554"/>
          <a:stretch/>
        </p:blipFill>
        <p:spPr>
          <a:xfrm>
            <a:off x="783771" y="753035"/>
            <a:ext cx="545567" cy="29967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128" r="8965" b="35914"/>
          <a:stretch/>
        </p:blipFill>
        <p:spPr>
          <a:xfrm>
            <a:off x="7794067" y="1143000"/>
            <a:ext cx="3150472" cy="292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0B602-0214-20B2-8AEE-315CD9D69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9407"/>
            <a:ext cx="4267419" cy="4775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F08E1-FAE7-E1C7-513F-70FF6A682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240" y="1133357"/>
            <a:ext cx="2311519" cy="4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89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E4912B-FCCD-019A-C93D-5149251C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84" y="2115969"/>
            <a:ext cx="6217566" cy="39742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84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METAMER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466" r="62196" b="69554"/>
          <a:stretch/>
        </p:blipFill>
        <p:spPr>
          <a:xfrm>
            <a:off x="783771" y="753035"/>
            <a:ext cx="545567" cy="29967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514" r="8966" b="20586"/>
          <a:stretch/>
        </p:blipFill>
        <p:spPr>
          <a:xfrm>
            <a:off x="9219561" y="4089391"/>
            <a:ext cx="1724977" cy="88900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90E13A-56ED-E58D-302C-B15147E92F79}"/>
              </a:ext>
            </a:extLst>
          </p:cNvPr>
          <p:cNvCxnSpPr/>
          <p:nvPr/>
        </p:nvCxnSpPr>
        <p:spPr>
          <a:xfrm>
            <a:off x="2649225" y="4191000"/>
            <a:ext cx="3446775" cy="1333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9F8D51-E7E9-369C-03BD-49755324ADC1}"/>
              </a:ext>
            </a:extLst>
          </p:cNvPr>
          <p:cNvSpPr txBox="1"/>
          <p:nvPr/>
        </p:nvSpPr>
        <p:spPr>
          <a:xfrm>
            <a:off x="5938709" y="3720059"/>
            <a:ext cx="11266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Exp</a:t>
            </a:r>
            <a:r>
              <a:rPr lang="it-IT" dirty="0"/>
              <a:t> </a:t>
            </a:r>
            <a:r>
              <a:rPr lang="it-IT" dirty="0" err="1"/>
              <a:t>coef</a:t>
            </a:r>
            <a:r>
              <a:rPr lang="it-IT" dirty="0"/>
              <a:t>=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47A97A-C6DF-4680-5EA2-D9D1B209A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008" y="4103101"/>
            <a:ext cx="869995" cy="279414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4ABE4FC-8524-6022-2090-3F7F3A9C3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76" y="115378"/>
            <a:ext cx="4398145" cy="32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86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3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1" t="8324" r="6314" b="57263"/>
          <a:stretch/>
        </p:blipFill>
        <p:spPr>
          <a:xfrm>
            <a:off x="1905641" y="637776"/>
            <a:ext cx="1037344" cy="645460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4EA94A-BF26-6BDD-49AF-276C949C32D3}"/>
              </a:ext>
            </a:extLst>
          </p:cNvPr>
          <p:cNvSpPr txBox="1"/>
          <p:nvPr/>
        </p:nvSpPr>
        <p:spPr>
          <a:xfrm>
            <a:off x="354343" y="4541885"/>
            <a:ext cx="300445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not</a:t>
            </a:r>
            <a:r>
              <a:rPr lang="it-IT" sz="1200" dirty="0"/>
              <a:t> so </a:t>
            </a:r>
            <a:r>
              <a:rPr lang="it-IT" sz="1200" dirty="0" err="1"/>
              <a:t>much</a:t>
            </a:r>
            <a:r>
              <a:rPr lang="it-IT" sz="1200" dirty="0"/>
              <a:t> information on sylleptic and the </a:t>
            </a:r>
            <a:r>
              <a:rPr lang="it-IT" sz="1200" dirty="0" err="1"/>
              <a:t>proportion</a:t>
            </a:r>
            <a:r>
              <a:rPr lang="it-IT" sz="1200" dirty="0"/>
              <a:t> of M and V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statistically</a:t>
            </a:r>
            <a:r>
              <a:rPr lang="it-IT" sz="1200" dirty="0"/>
              <a:t> </a:t>
            </a:r>
            <a:r>
              <a:rPr lang="it-IT" sz="1200" dirty="0" err="1"/>
              <a:t>different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E5B14-B9E1-7510-1276-FD108B21F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47" y="1906705"/>
            <a:ext cx="3078740" cy="2359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4C5EE-B1A9-E6E3-A6AA-7BD4FB876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570" y="1710650"/>
            <a:ext cx="3078740" cy="2359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DA79B7-AF59-D1A5-C35E-CB22A1C3A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043" y="287296"/>
            <a:ext cx="2684286" cy="20569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3DA73C-4ADB-EF07-4D38-52CE4EC75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67" y="2033745"/>
            <a:ext cx="3078741" cy="2359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AC352B-24C8-B185-C9D6-89FC1CAA0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066" y="4364832"/>
            <a:ext cx="3078741" cy="21286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558657-35B1-0AF6-7D0E-8E645696E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8647" y="4541885"/>
            <a:ext cx="3412184" cy="2359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82286F-2981-34E3-BCB3-34A87B4642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8342" y="179822"/>
            <a:ext cx="2739381" cy="192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1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912134" y="334456"/>
            <a:ext cx="959682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3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1" t="8324" r="6314" b="57263"/>
          <a:stretch/>
        </p:blipFill>
        <p:spPr>
          <a:xfrm>
            <a:off x="1905641" y="637776"/>
            <a:ext cx="1037344" cy="645460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7482" r="8965" b="36976"/>
          <a:stretch/>
        </p:blipFill>
        <p:spPr>
          <a:xfrm>
            <a:off x="7794067" y="1283236"/>
            <a:ext cx="3150472" cy="2717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A3D13F-A8C0-02F4-67DE-312DE870C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0" y="1452514"/>
            <a:ext cx="5181866" cy="42991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874F35-783B-C8D3-B0D4-6F1416557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743" y="4074742"/>
            <a:ext cx="5124713" cy="20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1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3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1" t="8324" r="6314" b="57263"/>
          <a:stretch/>
        </p:blipFill>
        <p:spPr>
          <a:xfrm>
            <a:off x="1905641" y="637776"/>
            <a:ext cx="1037344" cy="645460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CBF127C6-593C-CB72-85A0-7BCB61790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55" y="3046971"/>
            <a:ext cx="4289376" cy="3217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85815E-7563-64AA-5156-71430F10E0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160"/>
          <a:stretch/>
        </p:blipFill>
        <p:spPr>
          <a:xfrm>
            <a:off x="145481" y="2224548"/>
            <a:ext cx="10987699" cy="7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1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32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54622" r="63260" b="21203"/>
          <a:stretch/>
        </p:blipFill>
        <p:spPr>
          <a:xfrm>
            <a:off x="476409" y="1506071"/>
            <a:ext cx="822193" cy="45335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603067" y="2869274"/>
            <a:ext cx="300445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</a:t>
            </a:r>
            <a:r>
              <a:rPr lang="it-IT" sz="1200" dirty="0" err="1"/>
              <a:t>influences</a:t>
            </a:r>
            <a:r>
              <a:rPr lang="it-IT" sz="1200" dirty="0"/>
              <a:t> the 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endParaRPr lang="it-IT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A7724-E70B-42B2-E07E-CAE140841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4" y="3429000"/>
            <a:ext cx="3489888" cy="2674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0A6B1-DE81-0344-CE3F-F7523EC15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86" y="3246437"/>
            <a:ext cx="3584781" cy="2747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A7D13D-E2F6-4F00-B439-12FED59DB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432" y="252538"/>
            <a:ext cx="3682052" cy="28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52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33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54622" r="63260" b="21203"/>
          <a:stretch/>
        </p:blipFill>
        <p:spPr>
          <a:xfrm>
            <a:off x="476409" y="1506071"/>
            <a:ext cx="822193" cy="45335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4596" r="8965" b="35915"/>
          <a:stretch/>
        </p:blipFill>
        <p:spPr>
          <a:xfrm>
            <a:off x="7794067" y="1111250"/>
            <a:ext cx="3150472" cy="2952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3618B-CAE2-CCAE-C957-59B01DF90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022" y="394250"/>
            <a:ext cx="4487703" cy="2775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4AC2E-13C8-5055-0F5B-388DFDE86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0" y="3243547"/>
            <a:ext cx="4266375" cy="28925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64EC00-30F3-0E1F-7B87-ECBED40F0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962" y="2906525"/>
            <a:ext cx="6318575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6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54622" r="63260" b="21203"/>
          <a:stretch/>
        </p:blipFill>
        <p:spPr>
          <a:xfrm>
            <a:off x="476409" y="1506071"/>
            <a:ext cx="822193" cy="45335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5363" r="8966" b="22291"/>
          <a:stretch/>
        </p:blipFill>
        <p:spPr>
          <a:xfrm>
            <a:off x="9219561" y="4140200"/>
            <a:ext cx="1724977" cy="7366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0789A0-6BC0-CCC2-44D1-919F18B0B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242" y="0"/>
            <a:ext cx="5180510" cy="3885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33290E-5B12-CAA2-B68F-054AD3444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37" y="3329377"/>
            <a:ext cx="6312327" cy="28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23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35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56254" r="102" b="15477"/>
          <a:stretch/>
        </p:blipFill>
        <p:spPr>
          <a:xfrm>
            <a:off x="2328261" y="1536807"/>
            <a:ext cx="794089" cy="53019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CACD3F-848A-A0A8-8BF3-79C14DB79DA9}"/>
              </a:ext>
            </a:extLst>
          </p:cNvPr>
          <p:cNvSpPr txBox="1"/>
          <p:nvPr/>
        </p:nvSpPr>
        <p:spPr>
          <a:xfrm>
            <a:off x="713928" y="6125517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maybe the number of other buds or fate or rank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4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06E16-73FD-6A5A-218C-A0D642747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827" y="353281"/>
            <a:ext cx="2830785" cy="1990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45B65-2D90-4D0D-68D7-FDEBD5C50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30" y="193771"/>
            <a:ext cx="3157828" cy="22209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4C260E-58AA-C19A-D677-C6A8B09FE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633" y="1901601"/>
            <a:ext cx="3157830" cy="22209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307F52-E9F2-91A8-A007-C3CD4412D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617" y="4136464"/>
            <a:ext cx="3510448" cy="2468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AFF425-8109-2946-2222-B48029BF5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2481" y="2276370"/>
            <a:ext cx="3075611" cy="21631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19D879-E385-E707-976F-FE2AEA6E6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2550" y="4368085"/>
            <a:ext cx="3510448" cy="24689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E687261-648B-2E8D-5684-9E4C91ECD8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8363" y="2298626"/>
            <a:ext cx="3075613" cy="21631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24D021-AC2E-BA40-3FD4-3CE07B060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067005"/>
            <a:ext cx="2534925" cy="17828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9316D88-CE52-9E0E-5641-401BAEAE0E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520" y="3966152"/>
            <a:ext cx="2663820" cy="18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88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56254" r="102" b="15477"/>
          <a:stretch/>
        </p:blipFill>
        <p:spPr>
          <a:xfrm>
            <a:off x="2328261" y="1536807"/>
            <a:ext cx="794089" cy="53019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025" r="8965" b="35699"/>
          <a:stretch/>
        </p:blipFill>
        <p:spPr>
          <a:xfrm>
            <a:off x="7794067" y="1136650"/>
            <a:ext cx="3150472" cy="294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4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2031A1-35F9-F153-7CB4-DE0E2C531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9" y="2203175"/>
            <a:ext cx="4976439" cy="4407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8A01F-C10F-89A2-825A-2CBE4E28A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404" y="302244"/>
            <a:ext cx="4416399" cy="33179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2514B9-E1FE-1AB5-A144-652DBA9E8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203" y="3125483"/>
            <a:ext cx="4070559" cy="34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26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56254" r="102" b="15477"/>
          <a:stretch/>
        </p:blipFill>
        <p:spPr>
          <a:xfrm>
            <a:off x="2328261" y="1536807"/>
            <a:ext cx="794089" cy="53019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723" r="8966" b="21015"/>
          <a:stretch/>
        </p:blipFill>
        <p:spPr>
          <a:xfrm>
            <a:off x="9219561" y="4102100"/>
            <a:ext cx="1724977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4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E531C-0F70-4367-F075-A602B639C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7" y="2061304"/>
            <a:ext cx="6227089" cy="463295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AFFF8A5-682B-6DD2-0F5D-AADA6C25C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390110"/>
            <a:ext cx="4555384" cy="34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8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C652D3C-78EF-8E9F-3664-3BD4A68A6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67" y="2037349"/>
            <a:ext cx="3224519" cy="2267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38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32085" r="78959" b="47017"/>
          <a:stretch/>
        </p:blipFill>
        <p:spPr>
          <a:xfrm>
            <a:off x="224800" y="1083449"/>
            <a:ext cx="620444" cy="391885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8862006" y="1327671"/>
            <a:ext cx="300445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</a:t>
            </a:r>
            <a:r>
              <a:rPr lang="it-IT" sz="1200" dirty="0" err="1"/>
              <a:t>influences</a:t>
            </a:r>
            <a:r>
              <a:rPr lang="it-IT" sz="1200" dirty="0"/>
              <a:t> the </a:t>
            </a:r>
            <a:r>
              <a:rPr lang="it-IT" sz="1200" dirty="0" err="1"/>
              <a:t>bursting</a:t>
            </a:r>
            <a:endParaRPr lang="it-IT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84FB8-6C5B-FD08-7E94-B64E6DFA8399}"/>
              </a:ext>
            </a:extLst>
          </p:cNvPr>
          <p:cNvSpPr txBox="1"/>
          <p:nvPr/>
        </p:nvSpPr>
        <p:spPr>
          <a:xfrm>
            <a:off x="855010" y="6250208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the </a:t>
            </a:r>
            <a:r>
              <a:rPr lang="it-IT" sz="1200" dirty="0" err="1"/>
              <a:t>presence</a:t>
            </a:r>
            <a:r>
              <a:rPr lang="it-IT" sz="1200" dirty="0"/>
              <a:t> of </a:t>
            </a:r>
            <a:r>
              <a:rPr lang="it-IT" sz="1200" dirty="0" err="1"/>
              <a:t>other</a:t>
            </a:r>
            <a:r>
              <a:rPr lang="it-IT" sz="1200" dirty="0"/>
              <a:t> </a:t>
            </a:r>
            <a:r>
              <a:rPr lang="it-IT" sz="1200" dirty="0" err="1"/>
              <a:t>buds</a:t>
            </a:r>
            <a:r>
              <a:rPr lang="it-IT" sz="1200" dirty="0"/>
              <a:t> </a:t>
            </a:r>
            <a:r>
              <a:rPr lang="it-IT" sz="1200" dirty="0" err="1"/>
              <a:t>influence</a:t>
            </a:r>
            <a:r>
              <a:rPr lang="it-IT" sz="1200" dirty="0"/>
              <a:t> </a:t>
            </a:r>
            <a:r>
              <a:rPr lang="it-IT" sz="1200" dirty="0" err="1"/>
              <a:t>bud</a:t>
            </a:r>
            <a:r>
              <a:rPr lang="it-IT" sz="1200" dirty="0"/>
              <a:t> </a:t>
            </a:r>
            <a:r>
              <a:rPr lang="it-IT" sz="1200" dirty="0" err="1"/>
              <a:t>bursting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109F8-989F-E500-48D4-D1C48F305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" y="1556365"/>
            <a:ext cx="2299029" cy="1724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93C72-AFF5-1D28-F477-0CC58A42F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5012" y="3945537"/>
            <a:ext cx="3489280" cy="2454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127B55-42BA-F9AA-2285-1ADD3980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813" y="1641028"/>
            <a:ext cx="3615479" cy="25428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576A2C-2BAC-C5F5-F868-2915C38F0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030" y="4059738"/>
            <a:ext cx="3125205" cy="21980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01F3BC-358E-05ED-5299-5EFB82F24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4347" y="2006648"/>
            <a:ext cx="3020998" cy="21247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FAE622-F8B0-4D2E-B550-620D7157F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0150" y="316521"/>
            <a:ext cx="2452480" cy="17248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402E9D-402A-9E8B-E51A-301A947B74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5510" y="270851"/>
            <a:ext cx="2756022" cy="19383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9A60F7-67E5-FB22-1834-799C61D60F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9156" y="4131402"/>
            <a:ext cx="3125207" cy="219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3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39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32085" r="78959" b="47017"/>
          <a:stretch/>
        </p:blipFill>
        <p:spPr>
          <a:xfrm>
            <a:off x="224800" y="1083449"/>
            <a:ext cx="620444" cy="391885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6513" r="8965" b="35595"/>
          <a:stretch/>
        </p:blipFill>
        <p:spPr>
          <a:xfrm>
            <a:off x="7794067" y="1225550"/>
            <a:ext cx="3150472" cy="285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BC9233-E512-33EB-A0FD-C0DC6BB72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291" y="375508"/>
            <a:ext cx="4728776" cy="41513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A5358C-FC45-8563-D7C9-CC4A5A12E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88" y="4462355"/>
            <a:ext cx="4692891" cy="20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6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6226299" y="1440688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B0BDE4-5C26-D285-6A77-D9A72BAEFFC8}"/>
              </a:ext>
            </a:extLst>
          </p:cNvPr>
          <p:cNvSpPr txBox="1"/>
          <p:nvPr/>
        </p:nvSpPr>
        <p:spPr>
          <a:xfrm>
            <a:off x="278237" y="1085501"/>
            <a:ext cx="5921201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BUSHY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ACROTONIC AT SHOOT LEVEL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BASITONIC AT TREE LEVEL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PRESENCE OF MALE FLOWERS JUST IN SYLLEPTIC SHOOTS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PRESENCE OF MIXED BUDS THAT WILL GIVE FLOWER AND NUTS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MORE BUDS PER NODE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MORE NEW SHOOTS PER NODE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435927C-6175-C825-2594-7FDC8629B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88" y="4146504"/>
            <a:ext cx="1264745" cy="948559"/>
          </a:xfrm>
          <a:prstGeom prst="rect">
            <a:avLst/>
          </a:prstGeom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B4BEB79E-478B-C171-492F-F32AF610B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95" y="5139778"/>
            <a:ext cx="1177902" cy="883427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99D52189-255B-1334-4A25-1EF4DAB24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03" y="1549879"/>
            <a:ext cx="1177904" cy="8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32085" r="78959" b="47017"/>
          <a:stretch/>
        </p:blipFill>
        <p:spPr>
          <a:xfrm>
            <a:off x="224800" y="1083449"/>
            <a:ext cx="620444" cy="391885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5152" r="8966" b="21970"/>
          <a:stretch/>
        </p:blipFill>
        <p:spPr>
          <a:xfrm>
            <a:off x="9219561" y="4127500"/>
            <a:ext cx="1724977" cy="768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43A13-BEDC-F221-BFE3-BB3014A6B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9" y="2090284"/>
            <a:ext cx="5934384" cy="403119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EBF91489-CFF1-392F-59DD-FF429399E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97" y="254930"/>
            <a:ext cx="5086085" cy="3814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</p:spTree>
    <p:extLst>
      <p:ext uri="{BB962C8B-B14F-4D97-AF65-F5344CB8AC3E}">
        <p14:creationId xmlns:p14="http://schemas.microsoft.com/office/powerpoint/2010/main" val="3797287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8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-1550" r="13500" b="85945"/>
          <a:stretch/>
        </p:blipFill>
        <p:spPr>
          <a:xfrm>
            <a:off x="2143845" y="452685"/>
            <a:ext cx="591671" cy="292666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90AE5-8C25-7DF8-9AC5-47AB4C321543}"/>
              </a:ext>
            </a:extLst>
          </p:cNvPr>
          <p:cNvSpPr txBox="1"/>
          <p:nvPr/>
        </p:nvSpPr>
        <p:spPr>
          <a:xfrm>
            <a:off x="3129185" y="5491882"/>
            <a:ext cx="300445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not</a:t>
            </a:r>
            <a:r>
              <a:rPr lang="it-IT" sz="1200" dirty="0"/>
              <a:t> so </a:t>
            </a:r>
            <a:r>
              <a:rPr lang="it-IT" sz="1200" dirty="0" err="1"/>
              <a:t>much</a:t>
            </a:r>
            <a:r>
              <a:rPr lang="it-IT" sz="1200" dirty="0"/>
              <a:t> information on sylleptic so the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 </a:t>
            </a:r>
            <a:r>
              <a:rPr lang="it-IT" sz="1200" dirty="0" err="1"/>
              <a:t>will</a:t>
            </a:r>
            <a:r>
              <a:rPr lang="it-IT" sz="1200" dirty="0"/>
              <a:t> be </a:t>
            </a:r>
            <a:r>
              <a:rPr lang="it-IT" sz="1200" dirty="0" err="1"/>
              <a:t>computed</a:t>
            </a:r>
            <a:r>
              <a:rPr lang="it-IT" sz="1200" dirty="0"/>
              <a:t> </a:t>
            </a:r>
            <a:r>
              <a:rPr lang="it-IT" sz="1200" dirty="0" err="1"/>
              <a:t>as</a:t>
            </a:r>
            <a:r>
              <a:rPr lang="it-IT" sz="1200" dirty="0"/>
              <a:t> a </a:t>
            </a:r>
            <a:r>
              <a:rPr lang="it-IT" sz="1200" dirty="0" err="1"/>
              <a:t>distribution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03ACD-0876-163C-4288-95532440E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460" y="3390139"/>
            <a:ext cx="2805692" cy="1973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89C92D-3D9C-9B31-4041-18990B0E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00" y="1385988"/>
            <a:ext cx="3609542" cy="25386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177C99-F2B8-3277-4B33-30AB63EB0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555" y="4242674"/>
            <a:ext cx="2729478" cy="19197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8212D3-42A4-4C94-CEFA-58B1AB0B9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68" y="2224231"/>
            <a:ext cx="2906765" cy="20444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5357D7-4818-A180-5A2E-732EAE7FF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776" y="4093802"/>
            <a:ext cx="2906765" cy="20444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C53B00-EC53-24F0-600A-C5476FB253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6209" y="394250"/>
            <a:ext cx="2729478" cy="19197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3926A8-412B-984F-6654-521F9F806F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8945" y="231726"/>
            <a:ext cx="2906767" cy="20444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809717-762A-2DAA-A802-6B113A094C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174" y="2451207"/>
            <a:ext cx="2646934" cy="1861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9E3E76-06C4-FE04-E726-0FE3E0656D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6978" y="4631846"/>
            <a:ext cx="2646933" cy="18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67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8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-1550" r="13500" b="85945"/>
          <a:stretch/>
        </p:blipFill>
        <p:spPr>
          <a:xfrm>
            <a:off x="2143845" y="452685"/>
            <a:ext cx="591671" cy="292666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978" r="8965" b="36851"/>
          <a:stretch/>
        </p:blipFill>
        <p:spPr>
          <a:xfrm>
            <a:off x="7794067" y="1193470"/>
            <a:ext cx="3150472" cy="2814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4DD65E-3F4F-B2B7-0BEB-BB5DBEB34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65" y="335828"/>
            <a:ext cx="4855275" cy="3648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C5BAC-53E7-9432-9A5A-EE337A8DB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642" y="3246437"/>
            <a:ext cx="4103333" cy="3058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03963-3B9E-A8C5-5D26-0AB71F8F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64" y="2321382"/>
            <a:ext cx="5439652" cy="40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76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8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-1550" r="13500" b="85945"/>
          <a:stretch/>
        </p:blipFill>
        <p:spPr>
          <a:xfrm>
            <a:off x="2143845" y="452685"/>
            <a:ext cx="591671" cy="292666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 t="63845" r="8965" b="20232"/>
          <a:stretch/>
        </p:blipFill>
        <p:spPr>
          <a:xfrm>
            <a:off x="9185563" y="4049486"/>
            <a:ext cx="1758975" cy="950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5326FD-B2E9-E1B9-030B-02F8266E1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17" y="4308349"/>
            <a:ext cx="5942680" cy="2230563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AFEA88ED-7290-8C9D-BD02-BAA464267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74" y="394250"/>
            <a:ext cx="4904826" cy="36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77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44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-1554" r="82685" b="84308"/>
          <a:stretch/>
        </p:blipFill>
        <p:spPr>
          <a:xfrm>
            <a:off x="234742" y="452685"/>
            <a:ext cx="502925" cy="323402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3886517" y="3191098"/>
            <a:ext cx="300445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</a:t>
            </a:r>
            <a:r>
              <a:rPr lang="it-IT" sz="1200" dirty="0" err="1"/>
              <a:t>influences</a:t>
            </a:r>
            <a:r>
              <a:rPr lang="it-IT" sz="1200" dirty="0"/>
              <a:t> the </a:t>
            </a:r>
            <a:r>
              <a:rPr lang="it-IT" sz="1200" dirty="0" err="1"/>
              <a:t>length</a:t>
            </a:r>
            <a:endParaRPr lang="it-IT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8D3F8-AE66-14DC-F2CC-CCCEB8DDB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691" y="2609406"/>
            <a:ext cx="3486625" cy="24522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467689-98DD-E011-F603-9C01D90F0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22" y="2147583"/>
            <a:ext cx="3008898" cy="21162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0087C5-744F-6C10-D04C-C85BB5FC8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610" y="3698531"/>
            <a:ext cx="4173619" cy="2935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0AB774-BDB6-1AB2-60B9-535684134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517" y="522673"/>
            <a:ext cx="3199843" cy="22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30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-1554" r="82685" b="84308"/>
          <a:stretch/>
        </p:blipFill>
        <p:spPr>
          <a:xfrm>
            <a:off x="234742" y="452685"/>
            <a:ext cx="502925" cy="323402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181" r="8965" b="35558"/>
          <a:stretch/>
        </p:blipFill>
        <p:spPr>
          <a:xfrm>
            <a:off x="7794067" y="1145968"/>
            <a:ext cx="3150472" cy="2939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043EE4-0C3E-6AF7-0D01-C74E68444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43" y="353563"/>
            <a:ext cx="4400776" cy="42166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2B473A-D9D2-8815-8C5C-4F848802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98" y="2509642"/>
            <a:ext cx="3111660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46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-1554" r="82685" b="84308"/>
          <a:stretch/>
        </p:blipFill>
        <p:spPr>
          <a:xfrm>
            <a:off x="234742" y="452685"/>
            <a:ext cx="502925" cy="323402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3" t="63447" r="8965" b="21924"/>
          <a:stretch/>
        </p:blipFill>
        <p:spPr>
          <a:xfrm>
            <a:off x="9197439" y="4025735"/>
            <a:ext cx="1747100" cy="872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26B7CF-74FB-9BAA-E28F-61FEBAAEE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3" y="2138993"/>
            <a:ext cx="5196095" cy="4080197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49B2C51-8CE3-BE49-AB68-62D40C164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24" y="136525"/>
            <a:ext cx="4588252" cy="344118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6894C4-DC54-FADA-7FFF-DA8A14381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57" y="326849"/>
            <a:ext cx="2961735" cy="1518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3F175A7-0DDC-42FD-E0A7-FD999949B431}"/>
              </a:ext>
            </a:extLst>
          </p:cNvPr>
          <p:cNvSpPr/>
          <p:nvPr/>
        </p:nvSpPr>
        <p:spPr>
          <a:xfrm>
            <a:off x="8898557" y="291450"/>
            <a:ext cx="749325" cy="721615"/>
          </a:xfrm>
          <a:prstGeom prst="ellipse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rgbClr val="5E4A2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951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47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 nuts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6894C4-DC54-FADA-7FFF-DA8A14381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4" y="652257"/>
            <a:ext cx="2961735" cy="1518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3F175A7-0DDC-42FD-E0A7-FD999949B431}"/>
              </a:ext>
            </a:extLst>
          </p:cNvPr>
          <p:cNvSpPr/>
          <p:nvPr/>
        </p:nvSpPr>
        <p:spPr>
          <a:xfrm>
            <a:off x="579892" y="582395"/>
            <a:ext cx="749325" cy="721615"/>
          </a:xfrm>
          <a:prstGeom prst="ellipse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rgbClr val="5E4A2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6CB59-3409-20F6-311B-740C22D8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" y="2341065"/>
            <a:ext cx="3753043" cy="250837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8ED28CD-9BAF-EA4D-678D-127CEC60FB7F}"/>
              </a:ext>
            </a:extLst>
          </p:cNvPr>
          <p:cNvSpPr/>
          <p:nvPr/>
        </p:nvSpPr>
        <p:spPr>
          <a:xfrm>
            <a:off x="760021" y="2565070"/>
            <a:ext cx="237506" cy="16031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ADA64A-F222-171E-1388-774BFB9F65DA}"/>
              </a:ext>
            </a:extLst>
          </p:cNvPr>
          <p:cNvCxnSpPr>
            <a:stCxn id="10" idx="6"/>
          </p:cNvCxnSpPr>
          <p:nvPr/>
        </p:nvCxnSpPr>
        <p:spPr>
          <a:xfrm flipV="1">
            <a:off x="997527" y="1799112"/>
            <a:ext cx="3152899" cy="84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BC04AC3-AC9F-8576-5AF7-0A5D7B0F4938}"/>
              </a:ext>
            </a:extLst>
          </p:cNvPr>
          <p:cNvSpPr txBox="1"/>
          <p:nvPr/>
        </p:nvSpPr>
        <p:spPr>
          <a:xfrm>
            <a:off x="4003143" y="1298840"/>
            <a:ext cx="296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Bud scale. </a:t>
            </a:r>
            <a:r>
              <a:rPr lang="it-IT" dirty="0" err="1"/>
              <a:t>Taking</a:t>
            </a:r>
            <a:r>
              <a:rPr lang="it-IT" dirty="0"/>
              <a:t> just M </a:t>
            </a:r>
            <a:r>
              <a:rPr lang="it-IT" dirty="0" err="1"/>
              <a:t>buds</a:t>
            </a:r>
            <a:r>
              <a:rPr lang="it-IT" dirty="0"/>
              <a:t> (</a:t>
            </a:r>
            <a:r>
              <a:rPr lang="it-IT" dirty="0" err="1"/>
              <a:t>both</a:t>
            </a:r>
            <a:r>
              <a:rPr lang="it-IT" dirty="0"/>
              <a:t> in sylleptic and </a:t>
            </a:r>
            <a:r>
              <a:rPr lang="it-IT" dirty="0" err="1"/>
              <a:t>proleptic</a:t>
            </a:r>
            <a:r>
              <a:rPr lang="it-IT" dirty="0"/>
              <a:t>)</a:t>
            </a: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C6F6E84E-6B7D-8771-DD7B-205AB107C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39" y="2453880"/>
            <a:ext cx="5108497" cy="38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0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AC5CFC-FDD3-CED5-D43B-6DC1281ED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78" y="1790902"/>
            <a:ext cx="7803465" cy="47841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6A6562-8097-0DF0-380A-075FC02F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48</a:t>
            </a:fld>
            <a:endParaRPr lang="it-IT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EFF29AF-7FD2-3772-00D9-FE03834F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" y="203481"/>
            <a:ext cx="3528808" cy="2292271"/>
          </a:xfrm>
          <a:prstGeom prst="rect">
            <a:avLst/>
          </a:prstGeom>
        </p:spPr>
      </p:pic>
      <p:sp>
        <p:nvSpPr>
          <p:cNvPr id="9" name="Rectangle 8">
            <a:hlinkClick r:id="rId4" action="ppaction://hlinksldjump"/>
            <a:extLst>
              <a:ext uri="{FF2B5EF4-FFF2-40B4-BE49-F238E27FC236}">
                <a16:creationId xmlns:a16="http://schemas.microsoft.com/office/drawing/2014/main" id="{4543C6F2-D2FB-BC4C-A8C0-A6DD24A5E3AD}"/>
              </a:ext>
            </a:extLst>
          </p:cNvPr>
          <p:cNvSpPr/>
          <p:nvPr/>
        </p:nvSpPr>
        <p:spPr>
          <a:xfrm>
            <a:off x="7410202" y="3616037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5834FDA9-0FBF-6B40-D558-419B7D4C7D44}"/>
              </a:ext>
            </a:extLst>
          </p:cNvPr>
          <p:cNvSpPr/>
          <p:nvPr/>
        </p:nvSpPr>
        <p:spPr>
          <a:xfrm>
            <a:off x="7366659" y="5078208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ctangle 10">
            <a:hlinkClick r:id="rId6" action="ppaction://hlinksldjump"/>
            <a:extLst>
              <a:ext uri="{FF2B5EF4-FFF2-40B4-BE49-F238E27FC236}">
                <a16:creationId xmlns:a16="http://schemas.microsoft.com/office/drawing/2014/main" id="{4800FFAF-36CA-260C-8136-06C016A88E01}"/>
              </a:ext>
            </a:extLst>
          </p:cNvPr>
          <p:cNvSpPr/>
          <p:nvPr/>
        </p:nvSpPr>
        <p:spPr>
          <a:xfrm>
            <a:off x="9139052" y="4278086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0B97E0D8-DBC7-5BBA-8218-D2342129949C}"/>
              </a:ext>
            </a:extLst>
          </p:cNvPr>
          <p:cNvSpPr/>
          <p:nvPr/>
        </p:nvSpPr>
        <p:spPr>
          <a:xfrm>
            <a:off x="8801724" y="2953988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ctangle 12">
            <a:hlinkClick r:id="rId8" action="ppaction://hlinksldjump"/>
            <a:extLst>
              <a:ext uri="{FF2B5EF4-FFF2-40B4-BE49-F238E27FC236}">
                <a16:creationId xmlns:a16="http://schemas.microsoft.com/office/drawing/2014/main" id="{427C6F19-10C8-3D1F-2229-497524270499}"/>
              </a:ext>
            </a:extLst>
          </p:cNvPr>
          <p:cNvSpPr/>
          <p:nvPr/>
        </p:nvSpPr>
        <p:spPr>
          <a:xfrm>
            <a:off x="10510652" y="5078207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ctangle 13">
            <a:hlinkClick r:id="rId9" action="ppaction://hlinksldjump"/>
            <a:extLst>
              <a:ext uri="{FF2B5EF4-FFF2-40B4-BE49-F238E27FC236}">
                <a16:creationId xmlns:a16="http://schemas.microsoft.com/office/drawing/2014/main" id="{9A38AD41-8852-07E7-03CA-B7BA54EFE021}"/>
              </a:ext>
            </a:extLst>
          </p:cNvPr>
          <p:cNvSpPr/>
          <p:nvPr/>
        </p:nvSpPr>
        <p:spPr>
          <a:xfrm>
            <a:off x="9644872" y="1710396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ctangle 14">
            <a:hlinkClick r:id="rId10" action="ppaction://hlinksldjump"/>
            <a:extLst>
              <a:ext uri="{FF2B5EF4-FFF2-40B4-BE49-F238E27FC236}">
                <a16:creationId xmlns:a16="http://schemas.microsoft.com/office/drawing/2014/main" id="{7327B922-99D3-9796-3F28-10083DE7E1C8}"/>
              </a:ext>
            </a:extLst>
          </p:cNvPr>
          <p:cNvSpPr/>
          <p:nvPr/>
        </p:nvSpPr>
        <p:spPr>
          <a:xfrm>
            <a:off x="5789814" y="2633374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Rectangle 15">
            <a:hlinkClick r:id="rId11" action="ppaction://hlinksldjump"/>
            <a:extLst>
              <a:ext uri="{FF2B5EF4-FFF2-40B4-BE49-F238E27FC236}">
                <a16:creationId xmlns:a16="http://schemas.microsoft.com/office/drawing/2014/main" id="{6806A16F-7FDA-FA07-9553-F9341B42E36B}"/>
              </a:ext>
            </a:extLst>
          </p:cNvPr>
          <p:cNvSpPr/>
          <p:nvPr/>
        </p:nvSpPr>
        <p:spPr>
          <a:xfrm>
            <a:off x="5471096" y="4804579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angle 16">
            <a:hlinkClick r:id="rId12" action="ppaction://hlinksldjump"/>
            <a:extLst>
              <a:ext uri="{FF2B5EF4-FFF2-40B4-BE49-F238E27FC236}">
                <a16:creationId xmlns:a16="http://schemas.microsoft.com/office/drawing/2014/main" id="{0288F626-44B1-EC15-7F3C-16AB56BB5388}"/>
              </a:ext>
            </a:extLst>
          </p:cNvPr>
          <p:cNvSpPr/>
          <p:nvPr/>
        </p:nvSpPr>
        <p:spPr>
          <a:xfrm>
            <a:off x="4478418" y="3633871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angle 17">
            <a:hlinkClick r:id="rId13" action="ppaction://hlinksldjump"/>
            <a:extLst>
              <a:ext uri="{FF2B5EF4-FFF2-40B4-BE49-F238E27FC236}">
                <a16:creationId xmlns:a16="http://schemas.microsoft.com/office/drawing/2014/main" id="{3097BE95-4271-3F05-7D47-F3AAFCF8CD01}"/>
              </a:ext>
            </a:extLst>
          </p:cNvPr>
          <p:cNvSpPr/>
          <p:nvPr/>
        </p:nvSpPr>
        <p:spPr>
          <a:xfrm>
            <a:off x="4345811" y="1765688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733251-568A-E746-4EB9-82C3D1541F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7974" y="2807930"/>
            <a:ext cx="463574" cy="1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19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49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44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 </a:t>
            </a:r>
            <a:r>
              <a:rPr lang="it-IT" dirty="0" err="1"/>
              <a:t>length</a:t>
            </a:r>
            <a:r>
              <a:rPr lang="it-IT" dirty="0"/>
              <a:t> ~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34292" r="41337" b="49891"/>
          <a:stretch/>
        </p:blipFill>
        <p:spPr>
          <a:xfrm>
            <a:off x="1309252" y="1124869"/>
            <a:ext cx="622406" cy="296678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1BE78A-2D17-C0DE-B28F-BF932689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42" y="394250"/>
            <a:ext cx="5593052" cy="2710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261E3-3C7A-8647-036B-31F74224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43" y="3352698"/>
            <a:ext cx="6325787" cy="26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6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50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59532" r="41337" b="18346"/>
          <a:stretch/>
        </p:blipFill>
        <p:spPr>
          <a:xfrm>
            <a:off x="1309252" y="1598279"/>
            <a:ext cx="622406" cy="414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79E29E-2539-1FC8-89BF-B7F4BDD88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1" y="2525455"/>
            <a:ext cx="4843973" cy="359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183B5-BB7F-3DC0-D971-1B03F1913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563" y="3128011"/>
            <a:ext cx="5263844" cy="17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73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51</a:t>
            </a:fld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2F010-626C-1770-3423-E14111772B84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3237-30CB-6C0E-7CDE-E0F585C8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1" y="2611252"/>
            <a:ext cx="4839626" cy="377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C73E52-BB71-145C-45F0-75B0669F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402" y="1572172"/>
            <a:ext cx="5669590" cy="14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8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E4912B-FCCD-019A-C93D-5149251C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1" y="2525455"/>
            <a:ext cx="6217566" cy="39742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52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84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METAMER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466" r="62196" b="69554"/>
          <a:stretch/>
        </p:blipFill>
        <p:spPr>
          <a:xfrm>
            <a:off x="783771" y="753035"/>
            <a:ext cx="545567" cy="299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BCE02-98B9-5698-3942-1EC8C87D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852" y="3857027"/>
            <a:ext cx="4629388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53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54622" r="63260" b="21203"/>
          <a:stretch/>
        </p:blipFill>
        <p:spPr>
          <a:xfrm>
            <a:off x="476409" y="1506071"/>
            <a:ext cx="822193" cy="453358"/>
          </a:xfrm>
          <a:prstGeom prst="parallelogram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33290E-5B12-CAA2-B68F-054AD3444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866" y="332270"/>
            <a:ext cx="6312327" cy="2889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26F78-1842-84DB-C858-837466C59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43" y="3912919"/>
            <a:ext cx="11182917" cy="17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5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54</a:t>
            </a:fld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56254" r="102" b="15477"/>
          <a:stretch/>
        </p:blipFill>
        <p:spPr>
          <a:xfrm>
            <a:off x="2328261" y="1536807"/>
            <a:ext cx="794089" cy="530198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4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E531C-0F70-4367-F075-A602B639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1" y="2088521"/>
            <a:ext cx="6227089" cy="4632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9F06CE-6262-E6CF-05D6-6129906BB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816" y="1267862"/>
            <a:ext cx="6872356" cy="19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95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55</a:t>
            </a:fld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32085" r="78959" b="47017"/>
          <a:stretch/>
        </p:blipFill>
        <p:spPr>
          <a:xfrm>
            <a:off x="224800" y="1083449"/>
            <a:ext cx="620444" cy="391885"/>
          </a:xfrm>
          <a:prstGeom prst="parallelogram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43A13-BEDC-F221-BFE3-BB3014A6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9" y="2090284"/>
            <a:ext cx="5934384" cy="4031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FE561-5BB0-57F1-5E88-4095321D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12" y="1475334"/>
            <a:ext cx="4508732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26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56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8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-1550" r="13500" b="85945"/>
          <a:stretch/>
        </p:blipFill>
        <p:spPr>
          <a:xfrm>
            <a:off x="2143845" y="452685"/>
            <a:ext cx="591671" cy="292666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5326FD-B2E9-E1B9-030B-02F8266E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7" y="2639865"/>
            <a:ext cx="5942680" cy="2230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5A0E5-F973-BA39-2B55-322D04F76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7" y="5059086"/>
            <a:ext cx="7682079" cy="101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51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57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-1554" r="82685" b="84308"/>
          <a:stretch/>
        </p:blipFill>
        <p:spPr>
          <a:xfrm>
            <a:off x="234742" y="452685"/>
            <a:ext cx="502925" cy="323402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26B7CF-74FB-9BAA-E28F-61FEBAAEE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1" y="2418501"/>
            <a:ext cx="5196095" cy="4080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A3BC9-1774-18EA-97FD-5AC412572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839" y="895562"/>
            <a:ext cx="8102875" cy="15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89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58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 nuts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6894C4-DC54-FADA-7FFF-DA8A14381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4" y="652257"/>
            <a:ext cx="2961735" cy="1518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3F175A7-0DDC-42FD-E0A7-FD999949B431}"/>
              </a:ext>
            </a:extLst>
          </p:cNvPr>
          <p:cNvSpPr/>
          <p:nvPr/>
        </p:nvSpPr>
        <p:spPr>
          <a:xfrm>
            <a:off x="579892" y="582395"/>
            <a:ext cx="749325" cy="721615"/>
          </a:xfrm>
          <a:prstGeom prst="ellipse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rgbClr val="5E4A2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6CB59-3409-20F6-311B-740C22D8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" y="2341065"/>
            <a:ext cx="3753043" cy="250837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8ED28CD-9BAF-EA4D-678D-127CEC60FB7F}"/>
              </a:ext>
            </a:extLst>
          </p:cNvPr>
          <p:cNvSpPr/>
          <p:nvPr/>
        </p:nvSpPr>
        <p:spPr>
          <a:xfrm>
            <a:off x="760021" y="2565070"/>
            <a:ext cx="237506" cy="16031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ADA64A-F222-171E-1388-774BFB9F65DA}"/>
              </a:ext>
            </a:extLst>
          </p:cNvPr>
          <p:cNvCxnSpPr>
            <a:stCxn id="10" idx="6"/>
          </p:cNvCxnSpPr>
          <p:nvPr/>
        </p:nvCxnSpPr>
        <p:spPr>
          <a:xfrm flipV="1">
            <a:off x="997527" y="1799112"/>
            <a:ext cx="3152899" cy="84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BC04AC3-AC9F-8576-5AF7-0A5D7B0F4938}"/>
              </a:ext>
            </a:extLst>
          </p:cNvPr>
          <p:cNvSpPr txBox="1"/>
          <p:nvPr/>
        </p:nvSpPr>
        <p:spPr>
          <a:xfrm>
            <a:off x="4003143" y="1298840"/>
            <a:ext cx="296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Bud scale. </a:t>
            </a:r>
            <a:r>
              <a:rPr lang="it-IT" dirty="0" err="1"/>
              <a:t>Taking</a:t>
            </a:r>
            <a:r>
              <a:rPr lang="it-IT" dirty="0"/>
              <a:t> just M </a:t>
            </a:r>
            <a:r>
              <a:rPr lang="it-IT" dirty="0" err="1"/>
              <a:t>buds</a:t>
            </a:r>
            <a:r>
              <a:rPr lang="it-IT" dirty="0"/>
              <a:t> (</a:t>
            </a:r>
            <a:r>
              <a:rPr lang="it-IT" dirty="0" err="1"/>
              <a:t>both</a:t>
            </a:r>
            <a:r>
              <a:rPr lang="it-IT" dirty="0"/>
              <a:t> in sylleptic and </a:t>
            </a:r>
            <a:r>
              <a:rPr lang="it-IT" dirty="0" err="1"/>
              <a:t>proleptic</a:t>
            </a:r>
            <a:r>
              <a:rPr lang="it-IT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7B37-AED4-97C8-D130-E3132B2A9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597" y="3142573"/>
            <a:ext cx="5553760" cy="14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4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DC80E-21D9-F296-D566-FE14FCCC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59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F5D05-E9D8-826B-C560-76FAD5D9B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2" y="835540"/>
            <a:ext cx="5228483" cy="35898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259310-A673-CADA-97E5-E66FBC81F021}"/>
              </a:ext>
            </a:extLst>
          </p:cNvPr>
          <p:cNvSpPr/>
          <p:nvPr/>
        </p:nvSpPr>
        <p:spPr>
          <a:xfrm>
            <a:off x="278671" y="277574"/>
            <a:ext cx="2807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Diameter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9B4A0-6FFC-F482-1A57-D44A46D6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818" y="451880"/>
            <a:ext cx="6045511" cy="3270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28384-263E-6C6E-F925-84956026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576" y="4755660"/>
            <a:ext cx="3803845" cy="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6A6562-8097-0DF0-380A-075FC02F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1E56AB-50BF-0A5D-8BCF-BB2C058C1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59" y="389698"/>
            <a:ext cx="3545756" cy="59666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1B6C20-8E10-7378-2D43-0653BBFA0BDA}"/>
              </a:ext>
            </a:extLst>
          </p:cNvPr>
          <p:cNvSpPr/>
          <p:nvPr/>
        </p:nvSpPr>
        <p:spPr>
          <a:xfrm>
            <a:off x="1015924" y="965828"/>
            <a:ext cx="4572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EFF29AF-7FD2-3772-00D9-FE03834F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8" y="1889158"/>
            <a:ext cx="4740980" cy="30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5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136951" y="1153471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 (</a:t>
            </a:r>
            <a:r>
              <a:rPr lang="it-IT" sz="2520" dirty="0" err="1"/>
              <a:t>numeric</a:t>
            </a:r>
            <a:r>
              <a:rPr lang="it-IT" sz="2520" dirty="0"/>
              <a:t>);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Gaussian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 (</a:t>
            </a:r>
            <a:r>
              <a:rPr lang="it-IT" sz="2520" dirty="0" err="1"/>
              <a:t>integer</a:t>
            </a:r>
            <a:r>
              <a:rPr lang="it-IT" sz="2520" dirty="0"/>
              <a:t>);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6566651" y="3949993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2003</Words>
  <Application>Microsoft Office PowerPoint</Application>
  <PresentationFormat>Widescreen</PresentationFormat>
  <Paragraphs>287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204</cp:revision>
  <dcterms:created xsi:type="dcterms:W3CDTF">2022-01-26T08:17:53Z</dcterms:created>
  <dcterms:modified xsi:type="dcterms:W3CDTF">2022-11-22T15:46:56Z</dcterms:modified>
</cp:coreProperties>
</file>